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419" r:id="rId3"/>
    <p:sldId id="537" r:id="rId4"/>
    <p:sldId id="515" r:id="rId5"/>
    <p:sldId id="555" r:id="rId6"/>
    <p:sldId id="516" r:id="rId7"/>
    <p:sldId id="517" r:id="rId8"/>
    <p:sldId id="561" r:id="rId9"/>
    <p:sldId id="518" r:id="rId10"/>
    <p:sldId id="520" r:id="rId11"/>
    <p:sldId id="569" r:id="rId12"/>
    <p:sldId id="521" r:id="rId13"/>
    <p:sldId id="523" r:id="rId14"/>
    <p:sldId id="522" r:id="rId15"/>
    <p:sldId id="524" r:id="rId16"/>
    <p:sldId id="525" r:id="rId17"/>
    <p:sldId id="562" r:id="rId18"/>
    <p:sldId id="526" r:id="rId19"/>
    <p:sldId id="527" r:id="rId20"/>
    <p:sldId id="528" r:id="rId21"/>
    <p:sldId id="529" r:id="rId22"/>
    <p:sldId id="563" r:id="rId23"/>
    <p:sldId id="530" r:id="rId24"/>
    <p:sldId id="531" r:id="rId25"/>
    <p:sldId id="532" r:id="rId26"/>
    <p:sldId id="498" r:id="rId27"/>
    <p:sldId id="533" r:id="rId28"/>
    <p:sldId id="559" r:id="rId29"/>
    <p:sldId id="560" r:id="rId30"/>
    <p:sldId id="534" r:id="rId31"/>
    <p:sldId id="535" r:id="rId32"/>
    <p:sldId id="536" r:id="rId33"/>
    <p:sldId id="497" r:id="rId34"/>
    <p:sldId id="546" r:id="rId35"/>
    <p:sldId id="542" r:id="rId36"/>
    <p:sldId id="544" r:id="rId37"/>
    <p:sldId id="566" r:id="rId38"/>
    <p:sldId id="539" r:id="rId39"/>
    <p:sldId id="541" r:id="rId40"/>
    <p:sldId id="550" r:id="rId41"/>
    <p:sldId id="551" r:id="rId42"/>
    <p:sldId id="552" r:id="rId43"/>
    <p:sldId id="553" r:id="rId44"/>
    <p:sldId id="554" r:id="rId45"/>
    <p:sldId id="564" r:id="rId46"/>
    <p:sldId id="540" r:id="rId47"/>
    <p:sldId id="548" r:id="rId48"/>
    <p:sldId id="549" r:id="rId49"/>
    <p:sldId id="565" r:id="rId50"/>
    <p:sldId id="538" r:id="rId51"/>
    <p:sldId id="545" r:id="rId52"/>
    <p:sldId id="556" r:id="rId53"/>
    <p:sldId id="543" r:id="rId54"/>
    <p:sldId id="567" r:id="rId55"/>
    <p:sldId id="547" r:id="rId56"/>
    <p:sldId id="557" r:id="rId57"/>
    <p:sldId id="558" r:id="rId58"/>
    <p:sldId id="568" r:id="rId59"/>
    <p:sldId id="570" r:id="rId60"/>
    <p:sldId id="510" r:id="rId61"/>
    <p:sldId id="342" r:id="rId62"/>
  </p:sldIdLst>
  <p:sldSz cx="24384000" cy="13716000"/>
  <p:notesSz cx="6797675" cy="99298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040"/>
    <a:srgbClr val="F25A29"/>
    <a:srgbClr val="F35A29"/>
    <a:srgbClr val="4372C4"/>
    <a:srgbClr val="ED1C24"/>
    <a:srgbClr val="E4C622"/>
    <a:srgbClr val="B9D532"/>
    <a:srgbClr val="7BC242"/>
    <a:srgbClr val="E4C721"/>
    <a:srgbClr val="45B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72" autoAdjust="0"/>
    <p:restoredTop sz="96793" autoAdjust="0"/>
  </p:normalViewPr>
  <p:slideViewPr>
    <p:cSldViewPr snapToGrid="0" snapToObjects="1">
      <p:cViewPr varScale="1">
        <p:scale>
          <a:sx n="61" d="100"/>
          <a:sy n="61" d="100"/>
        </p:scale>
        <p:origin x="77" y="216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932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9682A-6338-40E2-9ACD-2A3FF92BB3F1}" type="datetime1">
              <a:rPr lang="en-US" smtClean="0"/>
              <a:t>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4568-2AE6-42F2-B295-3769A765E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7068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0443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36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vi-V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Thực hiện trước rồi kiểm tra điều kiện</a:t>
            </a:r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/>
            <a:r>
              <a:rPr lang="vi-V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Lặp ít nhất 1 lần</a:t>
            </a:r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52233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77260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19124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66609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565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069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60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886262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E536F65-AC83-4CA5-A319-75AFC58D4B3B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61</a:t>
            </a:fld>
            <a:endParaRPr lang="en-US" dirty="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28631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71722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vi-V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Biểu thức điều kiện có giá trị là true hoặc false</a:t>
            </a:r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/>
            <a:r>
              <a:rPr lang="vi-V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Thực hiện từng trường hợp 1</a:t>
            </a:r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/>
            <a:r>
              <a:rPr lang="vi-V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Tối đa là 3 if </a:t>
            </a:r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else</a:t>
            </a:r>
            <a:r>
              <a:rPr lang="vi-V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Nếu 4 if </a:t>
            </a:r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else</a:t>
            </a:r>
            <a:r>
              <a:rPr lang="vi-V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thì dùng switch case</a:t>
            </a:r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20622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vi-V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Biểu thức điều kiện có giá trị là true hoặc false</a:t>
            </a:r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/>
            <a:r>
              <a:rPr lang="vi-V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Thực hiện từng trường hợp 1</a:t>
            </a:r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/>
            <a:r>
              <a:rPr lang="vi-V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Tối đa là 3 if </a:t>
            </a:r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else</a:t>
            </a:r>
            <a:r>
              <a:rPr lang="vi-V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Nếu 4 if </a:t>
            </a:r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else</a:t>
            </a:r>
            <a:r>
              <a:rPr lang="vi-V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thì dùng switch case</a:t>
            </a:r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88526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vi-V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Thực hiện tất cả case cùng lúc</a:t>
            </a:r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/>
            <a:r>
              <a:rPr lang="vi-V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Nhanh hơn, tốn hiệu năng nhiều hơn</a:t>
            </a:r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17851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Tối thiểu không chạy lần nào</a:t>
            </a:r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40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Tối thiểu không chạy lần nào</a:t>
            </a:r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652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vi-V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Trong khi mệnh đề điều kiện còn đúng thì còn thực hiện công việc</a:t>
            </a:r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/>
            <a:r>
              <a:rPr lang="vi-V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Lặp ít nhất 0 lần</a:t>
            </a:r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42927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vi-V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Thực hiện trước rồi kiểm tra điều kiện</a:t>
            </a:r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/>
            <a:r>
              <a:rPr lang="vi-VN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Lặp ít nhất 1 lần</a:t>
            </a:r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32984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FA04767-AA7B-4F3E-BCFB-179D9E0CC0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7132" y="859479"/>
            <a:ext cx="2950192" cy="11318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9C049C43-2C50-4372-822C-DA510E94A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820083" y="13156977"/>
            <a:ext cx="6743833" cy="48282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3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w="19050" cap="flat" cmpd="sng">
            <a:solidFill>
              <a:srgbClr val="3C5A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3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27;p3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BF365656-3C2C-401A-A261-7849E1DCB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276" y="-25180"/>
            <a:ext cx="5131724" cy="14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7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8701658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24B674F-1420-4DF2-8459-B3931B49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06980E3F-CE96-4267-B841-15E317674931}" type="datetimeFigureOut">
              <a:rPr lang="en-US" smtClean="0"/>
              <a:t>2/8/2022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4EB1A97-058D-4695-BDEE-1CB388B84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8E0EE83-65C2-45C2-B15E-F5BF3C6B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62817" y="13073062"/>
            <a:ext cx="448840" cy="482823"/>
          </a:xfrm>
        </p:spPr>
        <p:txBody>
          <a:bodyPr/>
          <a:lstStyle/>
          <a:p>
            <a:fld id="{76CA7329-12AB-4100-8DDD-19BE59417CE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0641B02-D364-4240-835E-FF32F0F89CB6}"/>
              </a:ext>
            </a:extLst>
          </p:cNvPr>
          <p:cNvCxnSpPr/>
          <p:nvPr userDrawn="1"/>
        </p:nvCxnSpPr>
        <p:spPr>
          <a:xfrm>
            <a:off x="1845217" y="1893677"/>
            <a:ext cx="18701658" cy="0"/>
          </a:xfrm>
          <a:prstGeom prst="line">
            <a:avLst/>
          </a:prstGeom>
          <a:ln w="38100" cap="rnd">
            <a:solidFill>
              <a:srgbClr val="057BBA">
                <a:alpha val="80000"/>
              </a:srgb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xmlns="" id="{F3C5E42B-5773-41D1-82C9-A3B7861809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83" y="427995"/>
            <a:ext cx="2645634" cy="16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79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5" r:id="rId3"/>
    <p:sldLayoutId id="2147483656" r:id="rId4"/>
    <p:sldLayoutId id="2147483657" r:id="rId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aeldung.com/java-printstream-printf#time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open?id=128ZDU-LhfWi7imzjG1nbWWjyZKPYkiWf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5C73E9A0-1581-412A-9370-80FB5A08E4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50" y="1753558"/>
            <a:ext cx="5103775" cy="14297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3535C99-41AF-418B-BEDD-F28650092074}"/>
              </a:ext>
            </a:extLst>
          </p:cNvPr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100" dirty="0">
                <a:solidFill>
                  <a:schemeClr val="accent1">
                    <a:lumMod val="75000"/>
                  </a:schemeClr>
                </a:solidFill>
                <a:latin typeface="+mj-lt"/>
                <a:ea typeface="Meiryo" charset="-128"/>
                <a:cs typeface="Meiryo" charset="-128"/>
              </a:rPr>
              <a:t>WAY TO ENTERPRISE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:a16="http://schemas.microsoft.com/office/drawing/2014/main" xmlns="" id="{DB753221-CAE6-4172-B420-253F82036F95}"/>
              </a:ext>
            </a:extLst>
          </p:cNvPr>
          <p:cNvSpPr txBox="1">
            <a:spLocks/>
          </p:cNvSpPr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>
              <a:lnSpc>
                <a:spcPct val="90000"/>
              </a:lnSpc>
              <a:buClr>
                <a:srgbClr val="1E4E79"/>
              </a:buClr>
              <a:buSzPts val="4400"/>
            </a:pPr>
            <a:r>
              <a:rPr lang="en-US" altLang="en-US" sz="10000" dirty="0">
                <a:solidFill>
                  <a:schemeClr val="accent1">
                    <a:lumMod val="75000"/>
                  </a:schemeClr>
                </a:solidFill>
              </a:rPr>
              <a:t>Java Basics</a:t>
            </a:r>
            <a:endParaRPr lang="en-US" sz="1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xmlns="" id="{F2001B0A-062A-4A6F-BBE4-0E31E8A7C59F}"/>
              </a:ext>
            </a:extLst>
          </p:cNvPr>
          <p:cNvSpPr txBox="1">
            <a:spLocks/>
          </p:cNvSpPr>
          <p:nvPr/>
        </p:nvSpPr>
        <p:spPr bwMode="auto"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VTI ACADEMY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Author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: 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  <a:hlinkClick r:id="rId4"/>
              </a:rPr>
              <a:t>duy.nguyenngoc1@vti.com.vn</a:t>
            </a:r>
            <a:endParaRPr lang="en-US" sz="5000" dirty="0">
              <a:solidFill>
                <a:schemeClr val="accent1">
                  <a:lumMod val="75000"/>
                </a:schemeClr>
              </a:solidFill>
              <a:latin typeface=" Arial (Headings)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March 2020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 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008" y="3240061"/>
            <a:ext cx="20611983" cy="723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4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3055113" cy="50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6"/>
            <a:ext cx="10108201" cy="103509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US" dirty="0"/>
              <a:t>Exercise 1: Flow Control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19A8186-44D3-F54F-ADF1-8BC3041CF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849" y="3861312"/>
            <a:ext cx="12130737" cy="59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5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 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608" y="5316457"/>
            <a:ext cx="10639663" cy="308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09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 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938" y="2327775"/>
            <a:ext cx="6470819" cy="948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56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 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88" y="2492954"/>
            <a:ext cx="20181246" cy="873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9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 each 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122" y="4473370"/>
            <a:ext cx="7374901" cy="476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33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 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058" y="3159479"/>
            <a:ext cx="9323354" cy="739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72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3055113" cy="50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6"/>
            <a:ext cx="10108201" cy="103509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US" dirty="0"/>
              <a:t>Exercise 1: Flow Control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3AA33AB-0494-4343-8DB7-5C3BBFF38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456" y="3108428"/>
            <a:ext cx="6410702" cy="930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12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While 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589" y="5639221"/>
            <a:ext cx="5141720" cy="243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50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 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12" y="3788437"/>
            <a:ext cx="11035975" cy="560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83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BDE6175F-EC54-41CE-AC36-9254032B4CC2}"/>
              </a:ext>
            </a:extLst>
          </p:cNvPr>
          <p:cNvSpPr txBox="1">
            <a:spLocks/>
          </p:cNvSpPr>
          <p:nvPr/>
        </p:nvSpPr>
        <p:spPr bwMode="auto">
          <a:xfrm>
            <a:off x="1845217" y="3116480"/>
            <a:ext cx="21401314" cy="932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Flow control statements</a:t>
            </a: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Operator </a:t>
            </a:r>
          </a:p>
          <a:p>
            <a:pPr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Comment</a:t>
            </a:r>
          </a:p>
          <a:p>
            <a:pPr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</a:t>
            </a:r>
            <a:r>
              <a:rPr lang="en-US" altLang="en-US" sz="6600" b="0" dirty="0" err="1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Util</a:t>
            </a: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functions</a:t>
            </a:r>
          </a:p>
          <a:p>
            <a:pPr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Method</a:t>
            </a:r>
          </a:p>
          <a:p>
            <a:pPr defTabSz="914400">
              <a:defRPr/>
            </a:pPr>
            <a:r>
              <a:rPr lang="en-US" altLang="en-US" sz="6600" b="0" noProof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Assignments</a:t>
            </a:r>
            <a:endParaRPr kumimoji="0" lang="en-US" altLang="en-US" sz="6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(Body)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9413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Do-While 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610" y="5653143"/>
            <a:ext cx="7158780" cy="24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15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 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566" y="5085544"/>
            <a:ext cx="8616867" cy="354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19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3055113" cy="50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6"/>
            <a:ext cx="10108201" cy="103509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US" dirty="0"/>
              <a:t>Exercise 1: Flow Control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C4B123D-456D-FD41-B1F4-04A23C482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29" y="5092167"/>
            <a:ext cx="11074295" cy="353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69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Break 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297" y="4036247"/>
            <a:ext cx="19086463" cy="564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98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Continue 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4115190"/>
            <a:ext cx="22862175" cy="504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27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Return 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508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Operator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7"/>
            <a:ext cx="16481424" cy="67326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ID" dirty="0" err="1"/>
              <a:t>i</a:t>
            </a:r>
            <a:r>
              <a:rPr lang="en-ID" dirty="0"/>
              <a:t>++ &amp; ++</a:t>
            </a:r>
            <a:r>
              <a:rPr lang="en-ID" dirty="0" err="1"/>
              <a:t>i</a:t>
            </a:r>
            <a:r>
              <a:rPr lang="en-ID" dirty="0"/>
              <a:t>  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Arithmetic Operators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Relational Operators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Logic Operators</a:t>
            </a:r>
          </a:p>
        </p:txBody>
      </p:sp>
    </p:spTree>
    <p:extLst>
      <p:ext uri="{BB962C8B-B14F-4D97-AF65-F5344CB8AC3E}">
        <p14:creationId xmlns:p14="http://schemas.microsoft.com/office/powerpoint/2010/main" val="2985309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I++ &amp; ++</a:t>
            </a: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956" y="1942147"/>
            <a:ext cx="3289935" cy="2010516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1857376" y="4621127"/>
            <a:ext cx="16481424" cy="67326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Ex: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6189325"/>
            <a:ext cx="3006109" cy="30852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0704" y="6569059"/>
            <a:ext cx="5707415" cy="2404515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9136371" y="7005506"/>
            <a:ext cx="3589020" cy="1531620"/>
          </a:xfrm>
          <a:prstGeom prst="left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34527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I++ &amp; ++</a:t>
            </a: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857376" y="4621127"/>
            <a:ext cx="16481424" cy="67326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Ex: </a:t>
            </a:r>
          </a:p>
        </p:txBody>
      </p:sp>
      <p:sp>
        <p:nvSpPr>
          <p:cNvPr id="8" name="Left-Right Arrow 7"/>
          <p:cNvSpPr/>
          <p:nvPr/>
        </p:nvSpPr>
        <p:spPr>
          <a:xfrm>
            <a:off x="9136371" y="7005506"/>
            <a:ext cx="3589020" cy="1531620"/>
          </a:xfrm>
          <a:prstGeom prst="left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542" y="2069448"/>
            <a:ext cx="3299797" cy="21193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450" y="6476980"/>
            <a:ext cx="2790843" cy="30171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1384" y="6703010"/>
            <a:ext cx="5328955" cy="213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1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I++ &amp; ++</a:t>
            </a: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410" y="4567957"/>
            <a:ext cx="3780819" cy="352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46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Flow Control Statements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1026" name="Picture 2" descr="https://www.topperskills.com/images/tutorial/java/flow-control-statemen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2359024"/>
            <a:ext cx="13965770" cy="825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463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Arithmetic Operators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259" y="1534436"/>
            <a:ext cx="9654094" cy="107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09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Relational Operators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DC7603-4039-49D9-A1CE-2C25A03B5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743" y="2023518"/>
            <a:ext cx="18237392" cy="966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88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Logic Operators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5136093-AC2D-4466-BFB3-D5ABA3411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846" y="2985316"/>
            <a:ext cx="17707336" cy="774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84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Comment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525" y="6060732"/>
            <a:ext cx="9801714" cy="3396632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1857376" y="2335126"/>
            <a:ext cx="4867515" cy="300080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1 line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Multiple line</a:t>
            </a:r>
          </a:p>
        </p:txBody>
      </p:sp>
    </p:spTree>
    <p:extLst>
      <p:ext uri="{BB962C8B-B14F-4D97-AF65-F5344CB8AC3E}">
        <p14:creationId xmlns:p14="http://schemas.microsoft.com/office/powerpoint/2010/main" val="3960467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Date Format By Country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206" y="8877568"/>
            <a:ext cx="9963608" cy="2186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197" y="2369133"/>
            <a:ext cx="16948943" cy="536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33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Date Format by pattern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513" y="8669713"/>
            <a:ext cx="13903427" cy="22540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220" y="2128473"/>
            <a:ext cx="16938760" cy="576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70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Date Format pattern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30" y="1746768"/>
            <a:ext cx="12196769" cy="10300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9388" y="3879474"/>
            <a:ext cx="9475855" cy="426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68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3055113" cy="50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6"/>
            <a:ext cx="12015378" cy="106121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US" dirty="0"/>
              <a:t>Exercise 3: Date Format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92730CE-A758-6E4C-9B4B-845BBF9BB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108" y="4652305"/>
            <a:ext cx="10689304" cy="638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8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System out print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6"/>
            <a:ext cx="16481424" cy="648883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ID" dirty="0" err="1"/>
              <a:t>System.out.println</a:t>
            </a:r>
            <a:r>
              <a:rPr lang="en-ID" dirty="0"/>
              <a:t>()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ID" dirty="0" err="1"/>
              <a:t>System.out.print</a:t>
            </a:r>
            <a:r>
              <a:rPr lang="en-ID" dirty="0"/>
              <a:t>()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ID" dirty="0" err="1"/>
              <a:t>System.out.printf</a:t>
            </a:r>
            <a:r>
              <a:rPr lang="en-ID" dirty="0"/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524" y="6462994"/>
            <a:ext cx="12505152" cy="459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86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249299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Print Vietnamese language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228" y="1880711"/>
            <a:ext cx="14097544" cy="99545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9683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If – Else 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605" y="3615623"/>
            <a:ext cx="6664386" cy="64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70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printf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5" y="6299038"/>
            <a:ext cx="12129110" cy="35474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525" y="3334479"/>
            <a:ext cx="15470660" cy="1056115"/>
          </a:xfrm>
          <a:prstGeom prst="rect">
            <a:avLst/>
          </a:prstGeom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2428876" y="5205507"/>
            <a:ext cx="16481424" cy="648883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Conversion-character</a:t>
            </a:r>
          </a:p>
        </p:txBody>
      </p:sp>
    </p:spTree>
    <p:extLst>
      <p:ext uri="{BB962C8B-B14F-4D97-AF65-F5344CB8AC3E}">
        <p14:creationId xmlns:p14="http://schemas.microsoft.com/office/powerpoint/2010/main" val="3073277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String Example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56" y="3210650"/>
            <a:ext cx="12673329" cy="22307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4285" y="3437378"/>
            <a:ext cx="5011413" cy="1824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56" y="6565990"/>
            <a:ext cx="13356718" cy="14490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6346" y="6565990"/>
            <a:ext cx="7501443" cy="14332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119" y="8737682"/>
            <a:ext cx="11980249" cy="11620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86346" y="8818970"/>
            <a:ext cx="6288111" cy="108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83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Int</a:t>
            </a: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 Example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4752229"/>
            <a:ext cx="14030794" cy="11449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6752" y="4752229"/>
            <a:ext cx="7027857" cy="10248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455" y="6455296"/>
            <a:ext cx="13073498" cy="1476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6752" y="6707136"/>
            <a:ext cx="2429343" cy="122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57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Float Example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4771956"/>
            <a:ext cx="12566620" cy="12077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640" y="4813867"/>
            <a:ext cx="4825386" cy="11658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6757284"/>
            <a:ext cx="13147756" cy="1146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6062" y="6757284"/>
            <a:ext cx="3596638" cy="13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54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Date Example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43625" y="6925474"/>
            <a:ext cx="109520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https://www.baeldung.com/java-printstream-printf#time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920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3055113" cy="50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6"/>
            <a:ext cx="12015378" cy="106121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US" dirty="0"/>
              <a:t>Exercise 2: System out print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00CF63B-50D5-A943-B824-146F65058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490" y="3396343"/>
            <a:ext cx="10141155" cy="902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43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Random number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6"/>
            <a:ext cx="16481424" cy="648883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Methods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ID" dirty="0"/>
              <a:t> </a:t>
            </a:r>
            <a:r>
              <a:rPr lang="en-ID" dirty="0" err="1"/>
              <a:t>nextInt</a:t>
            </a:r>
            <a:r>
              <a:rPr lang="en-ID" dirty="0"/>
              <a:t>()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ID" dirty="0"/>
              <a:t> </a:t>
            </a:r>
            <a:r>
              <a:rPr lang="en-ID" dirty="0" err="1"/>
              <a:t>nextInt</a:t>
            </a:r>
            <a:r>
              <a:rPr lang="en-ID" dirty="0"/>
              <a:t>(n)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ID" dirty="0"/>
              <a:t> Random Date</a:t>
            </a:r>
          </a:p>
        </p:txBody>
      </p:sp>
    </p:spTree>
    <p:extLst>
      <p:ext uri="{BB962C8B-B14F-4D97-AF65-F5344CB8AC3E}">
        <p14:creationId xmlns:p14="http://schemas.microsoft.com/office/powerpoint/2010/main" val="445686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5176" y="3902685"/>
            <a:ext cx="9834963" cy="28265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560" y="1883962"/>
            <a:ext cx="10836360" cy="1042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44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Random Date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471" y="7175590"/>
            <a:ext cx="8770069" cy="18535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60" y="2697480"/>
            <a:ext cx="14044549" cy="81610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540" y="2033620"/>
            <a:ext cx="13133227" cy="185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90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3055113" cy="50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6"/>
            <a:ext cx="12015378" cy="106121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US" dirty="0"/>
              <a:t>Exercise 4: Random Number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659837B-735E-2F41-B695-FD4F82802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815" y="3396343"/>
            <a:ext cx="11088370" cy="864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98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If – Else 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 descr="if el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4529" y="1815623"/>
            <a:ext cx="8013297" cy="929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842" y="1815623"/>
            <a:ext cx="6679565" cy="982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7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Input from console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6"/>
            <a:ext cx="21681893" cy="68088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US" b="1" dirty="0"/>
              <a:t>Scanner Object </a:t>
            </a:r>
            <a:r>
              <a:rPr lang="en-US" dirty="0"/>
              <a:t>allows input from the keyboard as </a:t>
            </a:r>
            <a:r>
              <a:rPr lang="en-US" dirty="0" err="1"/>
              <a:t>Int</a:t>
            </a:r>
            <a:r>
              <a:rPr lang="en-US" dirty="0"/>
              <a:t>, Long, Double, String, Float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b="1" dirty="0"/>
              <a:t>Scanner’s Methods</a:t>
            </a:r>
          </a:p>
          <a:p>
            <a:pPr lvl="1" hangingPunct="1">
              <a:buFont typeface="Wingdings" panose="05000000000000000000" pitchFamily="2" charset="2"/>
              <a:buChar char="§"/>
            </a:pPr>
            <a:r>
              <a:rPr lang="en-ID" dirty="0"/>
              <a:t>String </a:t>
            </a:r>
            <a:r>
              <a:rPr lang="en-ID" dirty="0" err="1"/>
              <a:t>nextLine</a:t>
            </a:r>
            <a:r>
              <a:rPr lang="en-ID" dirty="0"/>
              <a:t>()</a:t>
            </a:r>
          </a:p>
          <a:p>
            <a:pPr lvl="1" hangingPunct="1">
              <a:buFont typeface="Wingdings" panose="05000000000000000000" pitchFamily="2" charset="2"/>
              <a:buChar char="§"/>
            </a:pPr>
            <a:r>
              <a:rPr lang="en-ID" dirty="0" err="1"/>
              <a:t>int</a:t>
            </a:r>
            <a:r>
              <a:rPr lang="en-ID" dirty="0"/>
              <a:t> </a:t>
            </a:r>
            <a:r>
              <a:rPr lang="en-ID" dirty="0" err="1"/>
              <a:t>nextInt</a:t>
            </a:r>
            <a:r>
              <a:rPr lang="en-ID" dirty="0"/>
              <a:t>()</a:t>
            </a:r>
          </a:p>
          <a:p>
            <a:pPr lvl="1" hangingPunct="1">
              <a:buFont typeface="Wingdings" panose="05000000000000000000" pitchFamily="2" charset="2"/>
              <a:buChar char="§"/>
            </a:pPr>
            <a:r>
              <a:rPr lang="en-US" dirty="0" err="1"/>
              <a:t>hasNextInt</a:t>
            </a:r>
            <a:r>
              <a:rPr lang="en-US" dirty="0"/>
              <a:t>()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808253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 1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0" y="4108301"/>
            <a:ext cx="7083421" cy="35348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56" y="1982968"/>
            <a:ext cx="13745344" cy="1030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38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 2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254" y="2788437"/>
            <a:ext cx="8064489" cy="2055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3254" y="5609714"/>
            <a:ext cx="7543554" cy="22307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88" y="1971473"/>
            <a:ext cx="13650814" cy="936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03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Convert String to Date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327" y="1897380"/>
            <a:ext cx="14030873" cy="6647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202" y="9250333"/>
            <a:ext cx="12425822" cy="20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218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3055113" cy="50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6"/>
            <a:ext cx="12015378" cy="106121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US" dirty="0"/>
              <a:t>Exercise 5: Input from console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969D20D-5AB2-2F49-A7C8-98D87D557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3840480"/>
            <a:ext cx="9418320" cy="831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259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Method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035" y="2957510"/>
            <a:ext cx="11309620" cy="67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03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Method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95" y="2908178"/>
            <a:ext cx="8844610" cy="652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481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Method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997" y="2869508"/>
            <a:ext cx="11624205" cy="75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938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3055113" cy="50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6"/>
            <a:ext cx="12015378" cy="106121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US" dirty="0"/>
              <a:t>Exercise 6: Method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FB52902-2ED8-474C-B6B2-55BB25DFC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877" y="4867535"/>
            <a:ext cx="8393074" cy="3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07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3055113" cy="50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Lo De Program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04CF349-0821-B646-88E5-F8EE5E0E0347}"/>
              </a:ext>
            </a:extLst>
          </p:cNvPr>
          <p:cNvSpPr txBox="1"/>
          <p:nvPr/>
        </p:nvSpPr>
        <p:spPr>
          <a:xfrm>
            <a:off x="3283974" y="6273225"/>
            <a:ext cx="17816052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x-none" b="0" i="1" dirty="0">
                <a:hlinkClick r:id="rId2"/>
              </a:rPr>
              <a:t>https://drive.google.com/open?id=128ZDU-LhfWi7imzjG1nbWWjyZKPYkiWf</a:t>
            </a:r>
            <a:r>
              <a:rPr lang="x-none" b="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5406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 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088" y="3334319"/>
            <a:ext cx="20538879" cy="630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25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xmlns="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3" y="514346"/>
            <a:ext cx="13177249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>
                <a:solidFill>
                  <a:srgbClr val="4F81BD"/>
                </a:solidFill>
                <a:ea typeface="+mn-ea"/>
                <a:cs typeface="Arial" panose="020B0604020202020204" pitchFamily="34" charset="0"/>
              </a:rPr>
              <a:t>Testing System Assignments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803823F-AFF8-1B44-B6AE-50A194746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397" y="1614469"/>
            <a:ext cx="7473280" cy="107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338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E3CDD7E-E173-4A74-9533-427DE02233F9}"/>
              </a:ext>
            </a:extLst>
          </p:cNvPr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582079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Ternary 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3598091"/>
            <a:ext cx="19853480" cy="9398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88389"/>
            <a:ext cx="24384000" cy="486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911" y="5253191"/>
            <a:ext cx="13660035" cy="273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38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3055113" cy="50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6"/>
            <a:ext cx="10108201" cy="103509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US" dirty="0"/>
              <a:t>Exercise 1: Flow Control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17704C6-7095-374B-8189-79002BA0C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747" y="3370217"/>
            <a:ext cx="8975660" cy="887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98869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Switch…case 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825" y="2453150"/>
            <a:ext cx="6662564" cy="9408840"/>
          </a:xfrm>
          <a:prstGeom prst="rect">
            <a:avLst/>
          </a:prstGeom>
        </p:spPr>
      </p:pic>
      <p:pic>
        <p:nvPicPr>
          <p:cNvPr id="2050" name="Picture 2" descr="swit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7314" y="2305667"/>
            <a:ext cx="7136765" cy="946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901786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21917</TotalTime>
  <Words>448</Words>
  <Application>Microsoft Office PowerPoint</Application>
  <PresentationFormat>Custom</PresentationFormat>
  <Paragraphs>122</Paragraphs>
  <Slides>61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 Arial (Headings)</vt:lpstr>
      <vt:lpstr>Arial</vt:lpstr>
      <vt:lpstr>Arial (Body)</vt:lpstr>
      <vt:lpstr>Calibri</vt:lpstr>
      <vt:lpstr>Courier New</vt:lpstr>
      <vt:lpstr>Helvetica Neue</vt:lpstr>
      <vt:lpstr>Helvetica Neue Light</vt:lpstr>
      <vt:lpstr>Helvetica Neue Medium</vt:lpstr>
      <vt:lpstr>Meiryo</vt:lpstr>
      <vt:lpstr>Tahoma</vt:lpstr>
      <vt:lpstr>Wingdings</vt:lpstr>
      <vt:lpstr>White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Nguyen Anh Quan (VTI.GA)</dc:creator>
  <cp:keywords/>
  <dc:description/>
  <cp:lastModifiedBy>Microsoft account</cp:lastModifiedBy>
  <cp:revision>1761</cp:revision>
  <cp:lastPrinted>2019-09-17T11:00:25Z</cp:lastPrinted>
  <dcterms:modified xsi:type="dcterms:W3CDTF">2022-02-08T14:43:16Z</dcterms:modified>
  <cp:category/>
</cp:coreProperties>
</file>